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5"/>
  </p:notesMasterIdLst>
  <p:handoutMasterIdLst>
    <p:handoutMasterId r:id="rId16"/>
  </p:handoutMasterIdLst>
  <p:sldIdLst>
    <p:sldId id="257" r:id="rId2"/>
    <p:sldId id="270" r:id="rId3"/>
    <p:sldId id="271" r:id="rId4"/>
    <p:sldId id="272" r:id="rId5"/>
    <p:sldId id="266" r:id="rId6"/>
    <p:sldId id="259" r:id="rId7"/>
    <p:sldId id="269" r:id="rId8"/>
    <p:sldId id="261" r:id="rId9"/>
    <p:sldId id="262" r:id="rId10"/>
    <p:sldId id="263" r:id="rId11"/>
    <p:sldId id="264" r:id="rId12"/>
    <p:sldId id="260" r:id="rId13"/>
    <p:sldId id="267" r:id="rId14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14" y="1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jörn Böckle" userId="6767f4147ed3bf1b" providerId="LiveId" clId="{9F49F46D-FC8A-4882-990D-EB91577088B4}"/>
    <pc:docChg chg="custSel modSld">
      <pc:chgData name="Björn Böckle" userId="6767f4147ed3bf1b" providerId="LiveId" clId="{9F49F46D-FC8A-4882-990D-EB91577088B4}" dt="2022-12-23T17:00:03.160" v="4" actId="478"/>
      <pc:docMkLst>
        <pc:docMk/>
      </pc:docMkLst>
      <pc:sldChg chg="delSp modSp mod">
        <pc:chgData name="Björn Böckle" userId="6767f4147ed3bf1b" providerId="LiveId" clId="{9F49F46D-FC8A-4882-990D-EB91577088B4}" dt="2022-12-23T17:00:03.160" v="4" actId="478"/>
        <pc:sldMkLst>
          <pc:docMk/>
          <pc:sldMk cId="3646109708" sldId="267"/>
        </pc:sldMkLst>
        <pc:spChg chg="del">
          <ac:chgData name="Björn Böckle" userId="6767f4147ed3bf1b" providerId="LiveId" clId="{9F49F46D-FC8A-4882-990D-EB91577088B4}" dt="2022-12-23T17:00:03.160" v="4" actId="478"/>
          <ac:spMkLst>
            <pc:docMk/>
            <pc:sldMk cId="3646109708" sldId="267"/>
            <ac:spMk id="3" creationId="{3E5EB409-6010-D20B-1901-6AD671DE36FA}"/>
          </ac:spMkLst>
        </pc:spChg>
        <pc:picChg chg="mod">
          <ac:chgData name="Björn Böckle" userId="6767f4147ed3bf1b" providerId="LiveId" clId="{9F49F46D-FC8A-4882-990D-EB91577088B4}" dt="2022-12-23T17:00:00.256" v="3" actId="1076"/>
          <ac:picMkLst>
            <pc:docMk/>
            <pc:sldMk cId="3646109708" sldId="267"/>
            <ac:picMk id="5" creationId="{E98F8A06-627D-0E6A-DD16-27C0A92167E2}"/>
          </ac:picMkLst>
        </pc:picChg>
      </pc:sldChg>
      <pc:sldChg chg="addSp delSp mod">
        <pc:chgData name="Björn Böckle" userId="6767f4147ed3bf1b" providerId="LiveId" clId="{9F49F46D-FC8A-4882-990D-EB91577088B4}" dt="2022-12-23T16:59:13.887" v="2" actId="478"/>
        <pc:sldMkLst>
          <pc:docMk/>
          <pc:sldMk cId="8502474" sldId="270"/>
        </pc:sldMkLst>
        <pc:spChg chg="del">
          <ac:chgData name="Björn Böckle" userId="6767f4147ed3bf1b" providerId="LiveId" clId="{9F49F46D-FC8A-4882-990D-EB91577088B4}" dt="2022-12-23T16:59:13.887" v="2" actId="478"/>
          <ac:spMkLst>
            <pc:docMk/>
            <pc:sldMk cId="8502474" sldId="270"/>
            <ac:spMk id="3" creationId="{ABFD8DB0-7563-5E9A-AC69-02CDB8DB9964}"/>
          </ac:spMkLst>
        </pc:spChg>
        <pc:picChg chg="add del">
          <ac:chgData name="Björn Böckle" userId="6767f4147ed3bf1b" providerId="LiveId" clId="{9F49F46D-FC8A-4882-990D-EB91577088B4}" dt="2022-12-23T16:59:08.939" v="1" actId="478"/>
          <ac:picMkLst>
            <pc:docMk/>
            <pc:sldMk cId="8502474" sldId="270"/>
            <ac:picMk id="5" creationId="{BDB72E1C-3314-AB42-4A38-D5248C3F52D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60543F-C6AC-4A94-9181-2A0B47128E40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jpeg>
</file>

<file path=ppt/media/image2.jp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4411EF-09CB-4E62-A9ED-59F7AB2BB401}" type="datetime1">
              <a:rPr lang="de-DE" smtClean="0"/>
              <a:t>28.12.2022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"/>
              <a:t>Textmasterformate durch Klicken bearbeiten</a:t>
            </a:r>
            <a:endParaRPr lang="en-US"/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de-DE"/>
              <a:t>Master-Untertitelformat bearbeiten</a:t>
            </a:r>
            <a:endParaRPr lang="en-US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58F8EF-9461-4DB5-8DE8-65F0C8AF5E0D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84E5B-C9E8-4DB6-BA34-0E271B709DFA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50C74D-3EC7-4807-8009-B91685601A76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E6A76B-C923-49BD-ABE7-ADE768C6F571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D334EC-5459-4A98-AF88-01FD6D7BAF68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F56688-ED28-473C-871E-9EEF4BB0D1F0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110680-7D80-41F3-804A-113A4CB11D73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1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1CFE5CD5-4320-48E9-85AB-4E68C78D0837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4B989E5A-44CF-486A-A324-E4C01361A073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de"/>
              <a:t>Textmasterformate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C5518B76-3D47-40C3-B678-8969E3806FFF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lektronik-kompendium.de/sites/kom/0401111.htm" TargetMode="External"/><Relationship Id="rId3" Type="http://schemas.openxmlformats.org/officeDocument/2006/relationships/image" Target="../media/image12.jpeg"/><Relationship Id="rId7" Type="http://schemas.openxmlformats.org/officeDocument/2006/relationships/hyperlink" Target="https://create.arduino.cc/projecthub/abdularbi17/ultrasonic-sensor-hc-sr04-with-arduino-tutorial-327ff6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ore.arduino.cc/products/arduino-uno-rev3" TargetMode="External"/><Relationship Id="rId5" Type="http://schemas.openxmlformats.org/officeDocument/2006/relationships/hyperlink" Target="http://site.nwtf.de/wp-content/uploads/2013/12/Druckversion-Anleitung-Mikrocontroller-V3-2.pdf" TargetMode="External"/><Relationship Id="rId4" Type="http://schemas.openxmlformats.org/officeDocument/2006/relationships/hyperlink" Target="https://learn.parallax.com/educators/teach/pbasic-programming-basic-stamp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hteck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Autofit/>
          </a:bodyPr>
          <a:lstStyle/>
          <a:p>
            <a:pPr rtl="0"/>
            <a:br>
              <a:rPr lang="de" sz="6000" dirty="0"/>
            </a:br>
            <a:r>
              <a:rPr lang="de" sz="6000" dirty="0"/>
              <a:t>Ben Böckle</a:t>
            </a:r>
            <a:br>
              <a:rPr lang="de" sz="6000" dirty="0"/>
            </a:br>
            <a:r>
              <a:rPr lang="de" sz="6000" dirty="0"/>
              <a:t>Leonard Koch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de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GFS 8. Klasse 2023</a:t>
            </a:r>
          </a:p>
        </p:txBody>
      </p:sp>
      <p:pic>
        <p:nvPicPr>
          <p:cNvPr id="5" name="Bild 4" descr="Ein Bild mit einem Gebäude und einer Sitzbank&#10;&#10;Beschreibung wird automatisch generiert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:a16="http://schemas.microsoft.com/office/drawing/2014/main" id="{D00C9174-05D4-FBDD-4AC8-189C901C5D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1" t="15900" r="16221" b="10657"/>
          <a:stretch/>
        </p:blipFill>
        <p:spPr>
          <a:xfrm rot="5400000">
            <a:off x="-1044363" y="1044364"/>
            <a:ext cx="6857998" cy="476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erunterladen hintergrundbild blue digital circuit, texture, blue digital  background, circuit board background, blue neon lines, digital technology,  blue technology background mit einer auflösung zu überwachen 3840x2400.  Bilder auf dem desktop">
            <a:extLst>
              <a:ext uri="{FF2B5EF4-FFF2-40B4-BE49-F238E27FC236}">
                <a16:creationId xmlns:a16="http://schemas.microsoft.com/office/drawing/2014/main" id="{F437782B-3898-1545-1AEC-974B14074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6037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WM">
            <a:extLst>
              <a:ext uri="{FF2B5EF4-FFF2-40B4-BE49-F238E27FC236}">
                <a16:creationId xmlns:a16="http://schemas.microsoft.com/office/drawing/2014/main" id="{45A53E9F-4D35-BCA9-AA7D-A57FAD28F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805" y="2157486"/>
            <a:ext cx="4966755" cy="408057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8CBE062-52A3-7E9E-FCD6-6A68EA88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Geschwindigkeit über PWM 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58634C-3F6B-56AC-5C05-2C61CAF396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512525" cy="474979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de-DE" b="1" dirty="0"/>
              <a:t> </a:t>
            </a:r>
            <a:r>
              <a:rPr lang="de-DE" sz="2400" b="1" dirty="0">
                <a:solidFill>
                  <a:schemeClr val="bg1"/>
                </a:solidFill>
              </a:rPr>
              <a:t>Signal hat immer die gleiche Frequenz (Zeit von an und aus)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b="1" dirty="0">
                <a:solidFill>
                  <a:schemeClr val="bg1"/>
                </a:solidFill>
              </a:rPr>
              <a:t>Information steckt darin wie lange das Verhältnis von an und aus ist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sz="2400" b="1" dirty="0">
                <a:solidFill>
                  <a:schemeClr val="bg1"/>
                </a:solidFill>
              </a:rPr>
              <a:t> Stehen wäre immer aus (0%)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sz="2400" b="1" dirty="0">
                <a:solidFill>
                  <a:schemeClr val="bg1"/>
                </a:solidFill>
              </a:rPr>
              <a:t> Maximale Geschwindigkeit wäre immer an(100%)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BF761A-1F7F-730F-F762-F95C48CD6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6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erunterladen hintergrundbild blue digital circuit, texture, blue digital  background, circuit board background, blue neon lines, digital technology,  blue technology background mit einer auflösung zu überwachen 3840x2400.  Bilder auf dem desktop">
            <a:extLst>
              <a:ext uri="{FF2B5EF4-FFF2-40B4-BE49-F238E27FC236}">
                <a16:creationId xmlns:a16="http://schemas.microsoft.com/office/drawing/2014/main" id="{EC316E05-A978-562E-7E76-EBF48A2A8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1CE123A-1EDA-27D5-CBA3-AA482D150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Befehle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BD60FC-9896-D188-07D2-A10A4113E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 </a:t>
            </a:r>
            <a:r>
              <a:rPr lang="de-DE" sz="2400" b="1" dirty="0">
                <a:solidFill>
                  <a:schemeClr val="bg1"/>
                </a:solidFill>
              </a:rPr>
              <a:t>Digitaler Ausgang: </a:t>
            </a:r>
            <a:r>
              <a:rPr lang="de-DE" sz="2400" b="1" dirty="0" err="1">
                <a:solidFill>
                  <a:schemeClr val="bg1"/>
                </a:solidFill>
              </a:rPr>
              <a:t>digitalWrite</a:t>
            </a:r>
            <a:r>
              <a:rPr lang="de-DE" sz="2400" b="1" dirty="0">
                <a:solidFill>
                  <a:schemeClr val="bg1"/>
                </a:solidFill>
              </a:rPr>
              <a:t>(Pin, Wert)   Wert : High, Low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sz="2400" b="1" dirty="0">
                <a:solidFill>
                  <a:schemeClr val="bg1"/>
                </a:solidFill>
              </a:rPr>
              <a:t> Digitaler Eingang: </a:t>
            </a:r>
            <a:r>
              <a:rPr lang="de-DE" sz="2400" b="1" dirty="0" err="1">
                <a:solidFill>
                  <a:schemeClr val="bg1"/>
                </a:solidFill>
              </a:rPr>
              <a:t>digitalRead</a:t>
            </a:r>
            <a:r>
              <a:rPr lang="de-DE" sz="2400" b="1" dirty="0">
                <a:solidFill>
                  <a:schemeClr val="bg1"/>
                </a:solidFill>
              </a:rPr>
              <a:t>(Pin)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sz="2400" b="1" dirty="0">
                <a:solidFill>
                  <a:schemeClr val="bg1"/>
                </a:solidFill>
              </a:rPr>
              <a:t> PWM: </a:t>
            </a:r>
            <a:r>
              <a:rPr lang="de-DE" sz="2400" b="1" dirty="0" err="1">
                <a:solidFill>
                  <a:schemeClr val="bg1"/>
                </a:solidFill>
              </a:rPr>
              <a:t>analogWrite</a:t>
            </a:r>
            <a:r>
              <a:rPr lang="de-DE" sz="2400" b="1" dirty="0">
                <a:solidFill>
                  <a:schemeClr val="bg1"/>
                </a:solidFill>
              </a:rPr>
              <a:t>(Pin, Wert)                      Wert: 0…255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sz="2400" b="1" dirty="0">
                <a:solidFill>
                  <a:schemeClr val="bg1"/>
                </a:solidFill>
              </a:rPr>
              <a:t> Zeitmessung: </a:t>
            </a:r>
            <a:r>
              <a:rPr lang="de-DE" sz="2400" b="1" dirty="0" err="1">
                <a:solidFill>
                  <a:schemeClr val="bg1"/>
                </a:solidFill>
              </a:rPr>
              <a:t>pulseIn</a:t>
            </a:r>
            <a:r>
              <a:rPr lang="de-DE" sz="2400" b="1" dirty="0">
                <a:solidFill>
                  <a:schemeClr val="bg1"/>
                </a:solidFill>
              </a:rPr>
              <a:t>(Pin, High)</a:t>
            </a:r>
          </a:p>
          <a:p>
            <a:pPr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C771D2-CCB5-CD9B-0DFA-71312F705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25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 descr="Weiß (Farbe und Bedeutung)">
            <a:extLst>
              <a:ext uri="{FF2B5EF4-FFF2-40B4-BE49-F238E27FC236}">
                <a16:creationId xmlns:a16="http://schemas.microsoft.com/office/drawing/2014/main" id="{05273BFE-7A2F-64DB-272C-803CA2655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559" y="0"/>
            <a:ext cx="1222455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free desktop wallpaper - Google Search | Waterfall scenery, Waterfall  wallpaper, Waterfall pictures">
            <a:extLst>
              <a:ext uri="{FF2B5EF4-FFF2-40B4-BE49-F238E27FC236}">
                <a16:creationId xmlns:a16="http://schemas.microsoft.com/office/drawing/2014/main" id="{1D526D3A-19C7-3EB8-CB8A-88BF9997E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362" y="4122204"/>
            <a:ext cx="4863638" cy="273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C45B5BA-1F86-696F-DEBD-68D94F40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256" y="350986"/>
            <a:ext cx="10058400" cy="1450757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C0BE9D-0954-E503-59C4-99D6AE15E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8BD735-8DD8-AD64-D313-40A3CDEA57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96478"/>
            <a:ext cx="10058400" cy="376089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sz="1600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sz="16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https://learn.parallax.com/educators/teach/pbasic-programming-basic-stamp</a:t>
            </a:r>
            <a:endParaRPr lang="de-DE" sz="16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de-DE" sz="1600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http://site.nwtf.de/wp-content/uploads/2013/12/Druckversion-Anleitung-Mikrocontroller-V3-2.pdf</a:t>
            </a:r>
            <a:endParaRPr lang="de-DE" sz="16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de-DE" sz="1600" dirty="0">
                <a:solidFill>
                  <a:schemeClr val="tx1"/>
                </a:solidFill>
              </a:rPr>
              <a:t> </a:t>
            </a:r>
            <a:r>
              <a:rPr lang="de-DE" sz="1600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https://store.arduino.cc/products/arduino-uno-rev3</a:t>
            </a:r>
            <a:endParaRPr lang="de-DE" sz="16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de-DE" sz="1600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https://create.arduino.cc/projecthub/abdularbi17/ultrasonic-sensor-hc-sr04-with-arduino-tutorial-327ff6</a:t>
            </a:r>
            <a:r>
              <a:rPr lang="de-DE" sz="1600" dirty="0">
                <a:solidFill>
                  <a:schemeClr val="tx1"/>
                </a:solidFill>
              </a:rPr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1600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https://www.elektronik-kompendium.de/sites/kom/0401111.htm</a:t>
            </a:r>
            <a:endParaRPr lang="de-DE" sz="16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de-DE" sz="1600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https://www.elektronik-kompendium.de/sites/kom/0401111.htm</a:t>
            </a:r>
            <a:r>
              <a:rPr lang="de-DE" sz="1600" dirty="0">
                <a:solidFill>
                  <a:schemeClr val="tx1"/>
                </a:solidFill>
              </a:rPr>
              <a:t> </a:t>
            </a:r>
          </a:p>
          <a:p>
            <a:pPr marL="0" indent="0">
              <a:buNone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4179611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erunterladen hintergrundbild blue digital circuit, texture, blue digital  background, circuit board background, blue neon lines, digital technology,  blue technology background mit einer auflösung zu überwachen 3840x2400.  Bilder auf dem desktop">
            <a:extLst>
              <a:ext uri="{FF2B5EF4-FFF2-40B4-BE49-F238E27FC236}">
                <a16:creationId xmlns:a16="http://schemas.microsoft.com/office/drawing/2014/main" id="{E98F8A06-627D-0E6A-DD16-27C0A9216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009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2A07D84-E6E2-0021-9D20-ECD908731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657" y="2209168"/>
            <a:ext cx="10058400" cy="1450757"/>
          </a:xfrm>
        </p:spPr>
        <p:txBody>
          <a:bodyPr>
            <a:normAutofit/>
          </a:bodyPr>
          <a:lstStyle/>
          <a:p>
            <a:r>
              <a:rPr lang="de-DE" sz="4400" dirty="0">
                <a:solidFill>
                  <a:schemeClr val="bg1">
                    <a:lumMod val="95000"/>
                  </a:schemeClr>
                </a:solidFill>
              </a:rPr>
              <a:t>Vielen Dank für die Aufmerksamkeit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955F61-C0C2-214E-908A-E8ADF44E5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10970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erunterladen hintergrundbild blue digital circuit, texture, blue digital  background, circuit board background, blue neon lines, digital technology,  blue technology background mit einer auflösung zu überwachen 3840x2400.  Bilder auf dem desktop">
            <a:extLst>
              <a:ext uri="{FF2B5EF4-FFF2-40B4-BE49-F238E27FC236}">
                <a16:creationId xmlns:a16="http://schemas.microsoft.com/office/drawing/2014/main" id="{BDB72E1C-3314-AB42-4A38-D5248C3F5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9FE58DE-9604-D99E-FD6F-8878F7604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352" y="3159049"/>
            <a:ext cx="10058400" cy="145075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DE" sz="6600" b="1" dirty="0">
                <a:solidFill>
                  <a:schemeClr val="bg1"/>
                </a:solidFill>
              </a:rPr>
              <a:t>Unterschiede zwischen Basic Stamp und Arduino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48F9DA-A43A-3733-E7C1-447AB0AF7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2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erunterladen hintergrundbild blue digital circuit, texture, blue digital  background, circuit board background, blue neon lines, digital technology,  blue technology background mit einer auflösung zu überwachen 3840x2400.  Bilder auf dem desktop">
            <a:extLst>
              <a:ext uri="{FF2B5EF4-FFF2-40B4-BE49-F238E27FC236}">
                <a16:creationId xmlns:a16="http://schemas.microsoft.com/office/drawing/2014/main" id="{9E5523CE-FC30-7FC5-2779-A84932ED37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F32FBAE-1045-D1BF-DEDE-682C9109B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Inhaltsverzeichnis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097E99-0FF9-993A-B52A-C336DE720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1.  Die Unterschiede von Basic Stamp und Arduino </a:t>
            </a:r>
          </a:p>
          <a:p>
            <a:r>
              <a:rPr lang="de-DE" sz="2400" b="1" dirty="0">
                <a:solidFill>
                  <a:schemeClr val="bg1"/>
                </a:solidFill>
              </a:rPr>
              <a:t>2.  Vorstellung des Autos das wir mithilfe des Arduinos gebaut haben</a:t>
            </a:r>
          </a:p>
          <a:p>
            <a:r>
              <a:rPr lang="de-DE" sz="2400" b="1" dirty="0">
                <a:solidFill>
                  <a:schemeClr val="bg1"/>
                </a:solidFill>
              </a:rPr>
              <a:t>3. Erklärung zu den wichtigsten Teilen des Autos </a:t>
            </a:r>
          </a:p>
          <a:p>
            <a:r>
              <a:rPr lang="de-DE" sz="2400" b="1" dirty="0">
                <a:solidFill>
                  <a:schemeClr val="bg1"/>
                </a:solidFill>
              </a:rPr>
              <a:t>4. Aufbau </a:t>
            </a:r>
            <a:r>
              <a:rPr lang="de-DE" sz="2400" b="1" dirty="0" err="1">
                <a:solidFill>
                  <a:schemeClr val="bg1"/>
                </a:solidFill>
              </a:rPr>
              <a:t>dás</a:t>
            </a:r>
            <a:r>
              <a:rPr lang="de-DE" sz="2400" b="1" dirty="0">
                <a:solidFill>
                  <a:schemeClr val="bg1"/>
                </a:solidFill>
              </a:rPr>
              <a:t> den Inhalt des Autos darstellt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F08B1D-57D4-8658-78FB-B92C94C20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464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erunterladen hintergrundbild blue digital circuit, texture, blue digital  background, circuit board background, blue neon lines, digital technology,  blue technology background mit einer auflösung zu überwachen 3840x2400.  Bilder auf dem desktop">
            <a:extLst>
              <a:ext uri="{FF2B5EF4-FFF2-40B4-BE49-F238E27FC236}">
                <a16:creationId xmlns:a16="http://schemas.microsoft.com/office/drawing/2014/main" id="{61058DF2-AC60-BC4F-1268-43A1D9BC48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E947347-0FE1-ADF2-E7B6-86C84C754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Basic Stamp 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CA21EF-8C62-AF27-3BE3-05523C0EA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44D0510-3E0E-5696-C9FB-0481B2BDE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04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erunterladen hintergrundbild blue digital circuit, texture, blue digital  background, circuit board background, blue neon lines, digital technology,  blue technology background mit einer auflösung zu überwachen 3840x2400.  Bilder auf dem desktop">
            <a:extLst>
              <a:ext uri="{FF2B5EF4-FFF2-40B4-BE49-F238E27FC236}">
                <a16:creationId xmlns:a16="http://schemas.microsoft.com/office/drawing/2014/main" id="{61058DF2-AC60-BC4F-1268-43A1D9BC48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E947347-0FE1-ADF2-E7B6-86C84C754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b="1" dirty="0">
                <a:solidFill>
                  <a:schemeClr val="bg1"/>
                </a:solidFill>
              </a:rPr>
              <a:t>Arduino</a:t>
            </a:r>
            <a:r>
              <a:rPr lang="de-DE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44D0510-3E0E-5696-C9FB-0481B2BDE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  <p:pic>
        <p:nvPicPr>
          <p:cNvPr id="2052" name="Picture 4" descr="Arduino Uno Rev3 | Elektor">
            <a:extLst>
              <a:ext uri="{FF2B5EF4-FFF2-40B4-BE49-F238E27FC236}">
                <a16:creationId xmlns:a16="http://schemas.microsoft.com/office/drawing/2014/main" id="{3357558B-45FC-2A1D-441B-939A11B8F4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373" y="-148672"/>
            <a:ext cx="7006672" cy="700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412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erunterladen hintergrundbild blue digital circuit, texture, blue digital  background, circuit board background, blue neon lines, digital technology,  blue technology background mit einer auflösung zu überwachen 3840x2400.  Bilder auf dem desktop">
            <a:extLst>
              <a:ext uri="{FF2B5EF4-FFF2-40B4-BE49-F238E27FC236}">
                <a16:creationId xmlns:a16="http://schemas.microsoft.com/office/drawing/2014/main" id="{3DEF581A-3DB5-6EF4-F0C2-0E3A84314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C45B5BA-1F86-696F-DEBD-68D94F403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Basic Stamp </a:t>
            </a:r>
            <a:r>
              <a:rPr lang="de-DE" b="1" dirty="0" err="1">
                <a:solidFill>
                  <a:schemeClr val="bg1"/>
                </a:solidFill>
              </a:rPr>
              <a:t>vs</a:t>
            </a:r>
            <a:r>
              <a:rPr lang="de-DE" b="1" dirty="0">
                <a:solidFill>
                  <a:schemeClr val="bg1"/>
                </a:solidFill>
              </a:rPr>
              <a:t> Arduino</a:t>
            </a:r>
          </a:p>
        </p:txBody>
      </p:sp>
      <p:graphicFrame>
        <p:nvGraphicFramePr>
          <p:cNvPr id="5" name="Tabelle 5">
            <a:extLst>
              <a:ext uri="{FF2B5EF4-FFF2-40B4-BE49-F238E27FC236}">
                <a16:creationId xmlns:a16="http://schemas.microsoft.com/office/drawing/2014/main" id="{7BD7C928-5335-0F23-51FF-EC27E9BB70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742689"/>
              </p:ext>
            </p:extLst>
          </p:nvPr>
        </p:nvGraphicFramePr>
        <p:xfrm>
          <a:off x="1096963" y="2108200"/>
          <a:ext cx="10058397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799">
                  <a:extLst>
                    <a:ext uri="{9D8B030D-6E8A-4147-A177-3AD203B41FA5}">
                      <a16:colId xmlns:a16="http://schemas.microsoft.com/office/drawing/2014/main" val="1809928013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val="701053002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val="368456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Basic 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Arduino - Uno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366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Mikrocontroller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PIC16-Baureihe - 4.0 MHz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ATmega328P – 16MHz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151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Spannung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575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Programmiersprache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Basic (</a:t>
                      </a:r>
                      <a:r>
                        <a:rPr lang="de-DE" dirty="0" err="1"/>
                        <a:t>PBasic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C / C++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550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Anzahl digitaler I/O Pins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 Pins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14 Pins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564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Anzahl analoger Inputs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9056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PWM Pins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782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Informationen aus dem Internet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Wenig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Sehr viele Quellen und Foren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795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Programmierumgebung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Basic Stamp Editor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Arduino Studio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404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495526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C0BE9D-0954-E503-59C4-99D6AE15E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63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erunterladen hintergrundbild blue digital circuit, texture, blue digital  background, circuit board background, blue neon lines, digital technology,  blue technology background mit einer auflösung zu überwachen 3840x2400.  Bilder auf dem desktop">
            <a:extLst>
              <a:ext uri="{FF2B5EF4-FFF2-40B4-BE49-F238E27FC236}">
                <a16:creationId xmlns:a16="http://schemas.microsoft.com/office/drawing/2014/main" id="{B3E8EA23-4EA3-D04D-3AF3-05ED5887A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6037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920FC1-EF9A-D757-CAF5-8620B564B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Wichtige Bauteile des Autos: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710549-8429-1AB8-2E23-344E8487B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de-DE" b="1" dirty="0">
                <a:solidFill>
                  <a:schemeClr val="bg1"/>
                </a:solidFill>
              </a:rPr>
              <a:t>  </a:t>
            </a:r>
            <a:r>
              <a:rPr lang="de-DE" sz="2800" b="1" dirty="0">
                <a:solidFill>
                  <a:schemeClr val="bg1"/>
                </a:solidFill>
              </a:rPr>
              <a:t>HC–SR04 Das ist der Abstandssensor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sz="2800" b="1" dirty="0"/>
              <a:t>  </a:t>
            </a:r>
            <a:r>
              <a:rPr lang="de-DE" sz="2800" b="1" dirty="0">
                <a:solidFill>
                  <a:schemeClr val="bg1"/>
                </a:solidFill>
              </a:rPr>
              <a:t>Als </a:t>
            </a:r>
            <a:r>
              <a:rPr lang="de-DE" sz="2400" b="1" dirty="0">
                <a:solidFill>
                  <a:schemeClr val="bg1"/>
                </a:solidFill>
              </a:rPr>
              <a:t>IC für die Motorsteuerung </a:t>
            </a:r>
            <a:r>
              <a:rPr lang="de-DE" sz="2800" b="1" dirty="0">
                <a:solidFill>
                  <a:schemeClr val="bg1"/>
                </a:solidFill>
              </a:rPr>
              <a:t>den l293d</a:t>
            </a:r>
            <a:endParaRPr lang="de-DE" sz="2800" b="1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1BC368F-951B-73FD-FD14-B8B8A0B47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506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erunterladen hintergrundbild blue digital circuit, texture, blue digital  background, circuit board background, blue neon lines, digital technology,  blue technology background mit einer auflösung zu überwachen 3840x2400.  Bilder auf dem desktop">
            <a:extLst>
              <a:ext uri="{FF2B5EF4-FFF2-40B4-BE49-F238E27FC236}">
                <a16:creationId xmlns:a16="http://schemas.microsoft.com/office/drawing/2014/main" id="{C16DEA1E-A7D1-92EF-A424-CDAF19831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03201E5-321B-A0A7-DF22-570A4F202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Abstandssensor HC-SR04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6DF622-11BF-CD44-9567-C1EE7E7F6F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79" y="2108201"/>
                <a:ext cx="6995161" cy="4703762"/>
              </a:xfrm>
            </p:spPr>
            <p:txBody>
              <a:bodyPr>
                <a:normAutofit fontScale="92500"/>
              </a:bodyPr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de-DE" dirty="0"/>
                  <a:t> </a:t>
                </a:r>
                <a:r>
                  <a:rPr lang="de-DE" sz="2800" b="1" dirty="0">
                    <a:solidFill>
                      <a:schemeClr val="bg1"/>
                    </a:solidFill>
                  </a:rPr>
                  <a:t>Messung über Ultraschall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de-DE" sz="2800" b="1" dirty="0">
                    <a:solidFill>
                      <a:schemeClr val="bg1"/>
                    </a:solidFill>
                  </a:rPr>
                  <a:t> Start mit Trigger (I/O kurz auf high)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de-DE" sz="2800" b="1" dirty="0">
                    <a:solidFill>
                      <a:schemeClr val="bg1"/>
                    </a:solidFill>
                  </a:rPr>
                  <a:t> Sensor schickt Schall los und misst die Zeit bis das Signal zurück kommt, dann wird Echo Pin für die gemessene Dauer High geschalten 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de-DE" sz="2800" b="1" dirty="0">
                    <a:solidFill>
                      <a:schemeClr val="bg1"/>
                    </a:solidFill>
                  </a:rPr>
                  <a:t> Mikrocontroller misst die Zeit wo der Echo Pin High ist 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de-DE" sz="2800" b="1" dirty="0">
                    <a:solidFill>
                      <a:schemeClr val="bg1"/>
                    </a:solidFill>
                  </a:rPr>
                  <a:t> Entfernung: </a:t>
                </a:r>
                <a14:m>
                  <m:oMath xmlns:m="http://schemas.openxmlformats.org/officeDocument/2006/math">
                    <m:r>
                      <a:rPr lang="de-DE" sz="28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𝐬</m:t>
                    </m:r>
                    <m:r>
                      <a:rPr lang="en-US" sz="28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8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28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8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𝟓</m:t>
                    </m:r>
                    <m:r>
                      <a:rPr lang="de-DE" sz="28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en-US" sz="28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𝐕</m:t>
                        </m:r>
                      </m:num>
                      <m:den>
                        <m:r>
                          <a:rPr lang="de-DE" sz="28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𝐭</m:t>
                        </m:r>
                      </m:den>
                    </m:f>
                    <m:r>
                      <a:rPr lang="de-DE" sz="28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8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DE" sz="28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8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𝟓</m:t>
                    </m:r>
                    <m:r>
                      <a:rPr lang="de-DE" sz="28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en-US" sz="28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𝟑𝟒𝟑𝐦</m:t>
                        </m:r>
                        <m:r>
                          <a:rPr lang="de-DE" sz="28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a:rPr lang="de-DE" sz="28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𝐬</m:t>
                        </m:r>
                      </m:num>
                      <m:den>
                        <m:r>
                          <a:rPr lang="de-DE" sz="2800" b="1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𝐭</m:t>
                        </m:r>
                      </m:den>
                    </m:f>
                  </m:oMath>
                </a14:m>
                <a:endParaRPr lang="de-DE" sz="24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6DF622-11BF-CD44-9567-C1EE7E7F6F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79" y="2108201"/>
                <a:ext cx="6995161" cy="4703762"/>
              </a:xfrm>
              <a:blipFill>
                <a:blip r:embed="rId3"/>
                <a:stretch>
                  <a:fillRect l="-2613" t="-908" r="-25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78893C9-2A14-92FD-8E1A-A00F86F7A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  <p:pic>
        <p:nvPicPr>
          <p:cNvPr id="1026" name="Picture 2" descr="Uploads2ftmp2f1d55fc38 3158 4c72 b4e7 38e28e1a954c2farduinohc sr04 whdpy0fy2f">
            <a:extLst>
              <a:ext uri="{FF2B5EF4-FFF2-40B4-BE49-F238E27FC236}">
                <a16:creationId xmlns:a16="http://schemas.microsoft.com/office/drawing/2014/main" id="{BCF3000A-5F7C-4F8D-C5B8-5C8F0BC1E1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2777" y="2030907"/>
            <a:ext cx="2960916" cy="233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87F8DFB-2579-6C9A-C801-F44D091F11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2440" y="4461959"/>
            <a:ext cx="3831773" cy="210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486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erunterladen hintergrundbild blue digital circuit, texture, blue digital  background, circuit board background, blue neon lines, digital technology,  blue technology background mit einer auflösung zu überwachen 3840x2400.  Bilder auf dem desktop">
            <a:extLst>
              <a:ext uri="{FF2B5EF4-FFF2-40B4-BE49-F238E27FC236}">
                <a16:creationId xmlns:a16="http://schemas.microsoft.com/office/drawing/2014/main" id="{5937CD23-B478-2FE4-3E32-1EE0E37A7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967532D-BFD1-E2AF-3E78-7BB2AAD84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Motor IC L293D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43FCDD-0ECB-F648-0934-A321B3493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820901" cy="470376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sz="2000" dirty="0">
                <a:solidFill>
                  <a:schemeClr val="bg1"/>
                </a:solidFill>
              </a:rPr>
              <a:t> </a:t>
            </a:r>
            <a:r>
              <a:rPr lang="de-DE" sz="2400" b="1" dirty="0">
                <a:solidFill>
                  <a:schemeClr val="bg1"/>
                </a:solidFill>
              </a:rPr>
              <a:t>Motor nicht direkt an den Mikrocontroller, denn der hat zu wenig Strom, so würde der Mikrocontroller kaputt gehen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sz="2400" b="1" dirty="0">
                <a:solidFill>
                  <a:schemeClr val="bg1"/>
                </a:solidFill>
              </a:rPr>
              <a:t> Durch den l293d kann man entweder 4 Motoren vorwärts oder 2 Motoren vorwärts und rückwärts antreiben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sz="2400" b="1" dirty="0">
                <a:solidFill>
                  <a:schemeClr val="bg1"/>
                </a:solidFill>
              </a:rPr>
              <a:t> Geschwindigkeit eines Motors kann durch PWM eingestellt werden</a:t>
            </a:r>
          </a:p>
          <a:p>
            <a:pPr marL="0" indent="0">
              <a:buNone/>
            </a:pPr>
            <a:r>
              <a:rPr lang="de-DE" sz="2000" b="1" dirty="0">
                <a:solidFill>
                  <a:schemeClr val="bg1"/>
                </a:solidFill>
              </a:rPr>
              <a:t>                                                                   </a:t>
            </a:r>
            <a:r>
              <a:rPr lang="de-DE" sz="1800" b="1" dirty="0">
                <a:solidFill>
                  <a:schemeClr val="bg1"/>
                </a:solidFill>
              </a:rPr>
              <a:t>                            </a:t>
            </a:r>
            <a:r>
              <a:rPr lang="de-DE" sz="1800" b="1" dirty="0"/>
              <a:t>                         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496149-7B03-A96D-A237-09D046458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28.12.2022</a:t>
            </a:fld>
            <a:endParaRPr lang="en-US" dirty="0"/>
          </a:p>
        </p:txBody>
      </p:sp>
      <p:pic>
        <p:nvPicPr>
          <p:cNvPr id="2054" name="Picture 6" descr="L293D Dual-H-Brücken-Motortreiber-IC | Kunden geben uns 9/10!">
            <a:extLst>
              <a:ext uri="{FF2B5EF4-FFF2-40B4-BE49-F238E27FC236}">
                <a16:creationId xmlns:a16="http://schemas.microsoft.com/office/drawing/2014/main" id="{027160B2-F640-7633-3A9F-2A88311B9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3" y="2108201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0D633EF-421E-24C6-97BF-40661207F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8181" y="3721955"/>
            <a:ext cx="5301136" cy="272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439213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785_TF56160789" id="{751E87C0-0771-424F-B154-871FD1501C05}" vid="{2E5C96EF-B3D9-45F0-A93F-C32C56A6DA2C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{33B8093C-7C69-40D6-829F-1C7FE6F625CE}tf56160789_win32</Template>
  <TotalTime>0</TotalTime>
  <Words>463</Words>
  <Application>Microsoft Office PowerPoint</Application>
  <PresentationFormat>Breitbild</PresentationFormat>
  <Paragraphs>81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Bookman Old Style</vt:lpstr>
      <vt:lpstr>Calibri</vt:lpstr>
      <vt:lpstr>Cambria Math</vt:lpstr>
      <vt:lpstr>Franklin Gothic Book</vt:lpstr>
      <vt:lpstr>Wingdings</vt:lpstr>
      <vt:lpstr>1_RetrospectVTI</vt:lpstr>
      <vt:lpstr> Ben Böckle Leonard Koch</vt:lpstr>
      <vt:lpstr>Unterschiede zwischen Basic Stamp und Arduino </vt:lpstr>
      <vt:lpstr>Inhaltsverzeichnis </vt:lpstr>
      <vt:lpstr>Basic Stamp  </vt:lpstr>
      <vt:lpstr>Arduino </vt:lpstr>
      <vt:lpstr>Basic Stamp vs Arduino</vt:lpstr>
      <vt:lpstr>Wichtige Bauteile des Autos: </vt:lpstr>
      <vt:lpstr>Abstandssensor HC-SR04</vt:lpstr>
      <vt:lpstr>Motor IC L293D</vt:lpstr>
      <vt:lpstr>Geschwindigkeit über PWM  </vt:lpstr>
      <vt:lpstr>Befehle</vt:lpstr>
      <vt:lpstr>Quellen</vt:lpstr>
      <vt:lpstr>Vielen Dank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 Böckle Leonard Koch</dc:title>
  <dc:creator>Björn Böckle</dc:creator>
  <cp:lastModifiedBy>Ben Böckle</cp:lastModifiedBy>
  <cp:revision>10</cp:revision>
  <dcterms:created xsi:type="dcterms:W3CDTF">2022-12-22T16:26:40Z</dcterms:created>
  <dcterms:modified xsi:type="dcterms:W3CDTF">2022-12-28T12:55:32Z</dcterms:modified>
</cp:coreProperties>
</file>

<file path=docProps/thumbnail.jpeg>
</file>